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2" r:id="rId5"/>
    <p:sldId id="283" r:id="rId6"/>
    <p:sldId id="289" r:id="rId7"/>
    <p:sldId id="290" r:id="rId8"/>
    <p:sldId id="286" r:id="rId9"/>
    <p:sldId id="287" r:id="rId10"/>
    <p:sldId id="288" r:id="rId11"/>
    <p:sldId id="291" r:id="rId12"/>
    <p:sldId id="292" r:id="rId13"/>
    <p:sldId id="293" r:id="rId14"/>
    <p:sldId id="294" r:id="rId15"/>
    <p:sldId id="29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DFF"/>
    <a:srgbClr val="F9FCFF"/>
    <a:srgbClr val="F9FC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9900"/>
  </p:normalViewPr>
  <p:slideViewPr>
    <p:cSldViewPr snapToGrid="0" snapToObjects="1" showGuides="1">
      <p:cViewPr varScale="1">
        <p:scale>
          <a:sx n="68" d="100"/>
          <a:sy n="68" d="100"/>
        </p:scale>
        <p:origin x="6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2" d="100"/>
          <a:sy n="162" d="100"/>
        </p:scale>
        <p:origin x="3760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FD9ED-6BA8-4581-B1E8-339FABEBB79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1B2738-EFD0-41A3-A195-34BF906B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859D1D5-0203-6A4A-ADD7-6822ABA4450C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6713" y="641350"/>
            <a:ext cx="3732212" cy="209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984634"/>
            <a:ext cx="5608320" cy="57246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7E9B8F54-483C-8940-B4AC-6E901A9F1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4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641350"/>
            <a:ext cx="3727450" cy="2097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56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B8F54-483C-8940-B4AC-6E901A9F1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641350"/>
            <a:ext cx="3727450" cy="2097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ED53-E300-7A4A-AC08-8F0F470B7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2" y="1555902"/>
            <a:ext cx="9279419" cy="31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2356" y="1"/>
            <a:ext cx="10069449" cy="1117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70514" y="7580133"/>
            <a:ext cx="4217252" cy="412822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 dirty="0"/>
              <a:t>CAPTION BLACK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21685" y="7446241"/>
            <a:ext cx="3343206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</a:t>
            </a:r>
            <a:r>
              <a:rPr lang="en-US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5978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7" y="6318665"/>
            <a:ext cx="1277351" cy="4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2" y="5981693"/>
            <a:ext cx="2088205" cy="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2" y="5981693"/>
            <a:ext cx="2088205" cy="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1CFCA-D125-A949-9C4D-70E28E17B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980176"/>
            <a:ext cx="209489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8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5" y="6074683"/>
            <a:ext cx="533507" cy="5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7" y="479502"/>
            <a:ext cx="3824868" cy="13189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52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73868" y="3746498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5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227966"/>
            <a:ext cx="9845735" cy="90810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382634"/>
            <a:ext cx="9845735" cy="4351338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31" y="7506319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 dirty="0"/>
              <a:t>CAPTION BLACK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732522" y="7372350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</a:t>
            </a:r>
            <a:r>
              <a:rPr lang="en-US" dirty="0"/>
              <a:t>WHITE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61570D4-965E-5F4E-98D9-2C9439604217}"/>
              </a:ext>
            </a:extLst>
          </p:cNvPr>
          <p:cNvSpPr/>
          <p:nvPr userDrawn="1"/>
        </p:nvSpPr>
        <p:spPr>
          <a:xfrm rot="16200000">
            <a:off x="10804148" y="5468112"/>
            <a:ext cx="1389888" cy="138988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227966"/>
            <a:ext cx="9845735" cy="90810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382634"/>
            <a:ext cx="9845735" cy="4351338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31" y="7506319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 dirty="0"/>
              <a:t>CAPTION BLACK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732522" y="7372350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</a:t>
            </a:r>
            <a:r>
              <a:rPr lang="en-US" dirty="0"/>
              <a:t>WHITE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452E218-15B4-604B-8622-403576E5B826}"/>
              </a:ext>
            </a:extLst>
          </p:cNvPr>
          <p:cNvSpPr/>
          <p:nvPr userDrawn="1"/>
        </p:nvSpPr>
        <p:spPr>
          <a:xfrm>
            <a:off x="-2" y="5468112"/>
            <a:ext cx="1389888" cy="138988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825625"/>
            <a:ext cx="9845735" cy="7478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62356" y="2708455"/>
            <a:ext cx="4797524" cy="3272078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03721" y="2708455"/>
            <a:ext cx="4800600" cy="3272078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62356" y="227965"/>
            <a:ext cx="9841965" cy="1325563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07529" y="7278595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 dirty="0"/>
              <a:t>CAPTION BLACK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4320" y="7144626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</a:t>
            </a:r>
            <a:r>
              <a:rPr lang="en-US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6028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2356" y="0"/>
            <a:ext cx="984573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2356" y="1825625"/>
            <a:ext cx="9845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48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0" r:id="rId3"/>
    <p:sldLayoutId id="2147483676" r:id="rId4"/>
    <p:sldLayoutId id="2147483649" r:id="rId5"/>
    <p:sldLayoutId id="2147483671" r:id="rId6"/>
    <p:sldLayoutId id="2147483650" r:id="rId7"/>
    <p:sldLayoutId id="2147483673" r:id="rId8"/>
    <p:sldLayoutId id="2147483663" r:id="rId9"/>
    <p:sldLayoutId id="2147483664" r:id="rId10"/>
    <p:sldLayoutId id="2147483655" r:id="rId11"/>
    <p:sldLayoutId id="214748367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FontTx/>
        <a:buNone/>
        <a:defRPr sz="2400" b="1" i="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137160" indent="-137160" algn="l" defTabSz="914400" rtl="0" eaLnBrk="1" latinLnBrk="0" hangingPunct="1">
        <a:lnSpc>
          <a:spcPct val="100000"/>
        </a:lnSpc>
        <a:spcBef>
          <a:spcPts val="1200"/>
        </a:spcBef>
        <a:buFont typeface="Arial"/>
        <a:buChar char="•"/>
        <a:defRPr sz="2000" b="1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100000"/>
        </a:lnSpc>
        <a:spcBef>
          <a:spcPts val="1100"/>
        </a:spcBef>
        <a:buClr>
          <a:schemeClr val="accent6">
            <a:lumMod val="60000"/>
            <a:lumOff val="40000"/>
          </a:schemeClr>
        </a:buClr>
        <a:buSzPct val="90000"/>
        <a:buFont typeface="Wingdings" charset="2"/>
        <a:buChar char="§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BDC3B-383D-9845-94EF-2A1064DD69E0}"/>
              </a:ext>
            </a:extLst>
          </p:cNvPr>
          <p:cNvSpPr txBox="1"/>
          <p:nvPr/>
        </p:nvSpPr>
        <p:spPr>
          <a:xfrm>
            <a:off x="6342887" y="4931924"/>
            <a:ext cx="5012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Introduction to Title IX – Sexual Misconduct</a:t>
            </a:r>
          </a:p>
          <a:p>
            <a:pPr algn="r"/>
            <a:r>
              <a:rPr lang="en-US" sz="2000" dirty="0"/>
              <a:t>Presented by </a:t>
            </a:r>
            <a:r>
              <a:rPr lang="en-US" sz="2000"/>
              <a:t>Phil </a:t>
            </a:r>
            <a:r>
              <a:rPr lang="en-US" sz="2000" smtClean="0"/>
              <a:t>Catanzano</a:t>
            </a:r>
            <a:r>
              <a:rPr lang="en-US" sz="2000" dirty="0"/>
              <a:t>, </a:t>
            </a:r>
            <a:r>
              <a:rPr lang="en-US" sz="2000" dirty="0" smtClean="0"/>
              <a:t>Holland &amp; Knight</a:t>
            </a:r>
            <a:endParaRPr lang="en-US" sz="2000" dirty="0"/>
          </a:p>
          <a:p>
            <a:pPr algn="r"/>
            <a:r>
              <a:rPr lang="en-US" sz="2000" dirty="0"/>
              <a:t>September 28, 2020</a:t>
            </a:r>
          </a:p>
        </p:txBody>
      </p:sp>
    </p:spTree>
    <p:extLst>
      <p:ext uri="{BB962C8B-B14F-4D97-AF65-F5344CB8AC3E}">
        <p14:creationId xmlns:p14="http://schemas.microsoft.com/office/powerpoint/2010/main" val="1832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Phase Two: The Investigation Phase,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7" y="1131217"/>
            <a:ext cx="10369483" cy="51093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800" dirty="0"/>
              <a:t>Additional Considerations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Hearing process (Phase Three) is really important in the new Title IX regulations.  If a Party or a witness refuses to sit for cross-examination, their evidence cannot be considered at hearing.</a:t>
            </a:r>
          </a:p>
          <a:p>
            <a:pPr marL="1108710" lvl="3" indent="-514350">
              <a:lnSpc>
                <a:spcPct val="11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200" b="0" dirty="0"/>
              <a:t>What if the Reporting Party refuses to go to hearing?  Responding Party?  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Responding Party can voluntarily agree to Policy violation prior to hearing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Informal processes can be sought any time prior to convening a Determination Hearing</a:t>
            </a:r>
          </a:p>
          <a:p>
            <a:pPr marL="1108710" lvl="3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0" dirty="0"/>
              <a:t>Flexibility in options, but both parties must agree to informal process</a:t>
            </a:r>
          </a:p>
          <a:p>
            <a:pPr marL="1108710" lvl="3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0" dirty="0"/>
              <a:t>Title IX Coordinator must agree to informal process.  Considerations: severity of the behavior, patterns of behavior and risk to the community</a:t>
            </a:r>
          </a:p>
          <a:p>
            <a:pPr marL="1108710" lvl="3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0" dirty="0"/>
              <a:t>An additional person will be asked to facilitate any informal process</a:t>
            </a:r>
          </a:p>
          <a:p>
            <a:pPr marL="1108710" lvl="3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0" dirty="0"/>
              <a:t>Either party can leave informal process and go back to formal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978665"/>
          </a:xfrm>
        </p:spPr>
        <p:txBody>
          <a:bodyPr>
            <a:normAutofit/>
          </a:bodyPr>
          <a:lstStyle/>
          <a:p>
            <a:r>
              <a:rPr lang="en-US" dirty="0"/>
              <a:t>Phase Three: The Adjudication and, if Necessary, Sanctioning Phase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376313"/>
            <a:ext cx="9954704" cy="46285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Determination Officer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Qualified, trained on Wesleyan’s process, and without conflicts (parties can raise)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All parties and witnesses are expected to sit for examination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Presides over the live hearing:  controls process, controls timing, makes decisions about evidence relevance (or whether certain evidence is prohibited).  Types of challenges? </a:t>
            </a:r>
          </a:p>
          <a:p>
            <a:pPr marL="1108710" lvl="3" indent="-514350">
              <a:lnSpc>
                <a:spcPct val="120000"/>
              </a:lnSpc>
              <a:spcBef>
                <a:spcPts val="300"/>
              </a:spcBef>
              <a:buFont typeface="+mj-lt"/>
              <a:buAutoNum type="romanLcPeriod"/>
            </a:pPr>
            <a:r>
              <a:rPr lang="en-US" sz="2400" b="0" dirty="0"/>
              <a:t>Sexual predisposition</a:t>
            </a:r>
          </a:p>
          <a:p>
            <a:pPr marL="1108710" lvl="3" indent="-514350">
              <a:lnSpc>
                <a:spcPct val="120000"/>
              </a:lnSpc>
              <a:spcBef>
                <a:spcPts val="300"/>
              </a:spcBef>
              <a:buFont typeface="+mj-lt"/>
              <a:buAutoNum type="romanLcPeriod"/>
            </a:pPr>
            <a:r>
              <a:rPr lang="en-US" sz="2400" b="0" dirty="0"/>
              <a:t>Prior sexual behavior (unless offered to prove someone else at fault or solely to prove consent)</a:t>
            </a:r>
          </a:p>
          <a:p>
            <a:pPr marL="1108710" lvl="3" indent="-514350">
              <a:lnSpc>
                <a:spcPct val="120000"/>
              </a:lnSpc>
              <a:spcBef>
                <a:spcPts val="300"/>
              </a:spcBef>
              <a:buFont typeface="+mj-lt"/>
              <a:buAutoNum type="romanLcPeriod"/>
            </a:pPr>
            <a:r>
              <a:rPr lang="en-US" sz="2400" b="0" dirty="0"/>
              <a:t>Otherwise privileged information, </a:t>
            </a:r>
            <a:r>
              <a:rPr lang="en-US" sz="2400" b="0" i="1" dirty="0"/>
              <a:t>e.g.</a:t>
            </a:r>
            <a:r>
              <a:rPr lang="en-US" sz="2400" b="0" dirty="0"/>
              <a:t>, medical records for which there is no waiver 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Wesleyan has the burden of proof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All decisions made using the preponderance of the evidence standard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978665"/>
          </a:xfrm>
        </p:spPr>
        <p:txBody>
          <a:bodyPr>
            <a:normAutofit/>
          </a:bodyPr>
          <a:lstStyle/>
          <a:p>
            <a:r>
              <a:rPr lang="en-US" dirty="0"/>
              <a:t>Phase Three: The Adjudication and, if Necessary, Sanctioning Phase,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376313"/>
            <a:ext cx="9954704" cy="46285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Parties </a:t>
            </a:r>
            <a:r>
              <a:rPr lang="en-US" sz="2800" u="sng" dirty="0"/>
              <a:t>Must</a:t>
            </a:r>
            <a:r>
              <a:rPr lang="en-US" sz="2800" dirty="0"/>
              <a:t> Have Advisors at the Live Hearing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Advisors </a:t>
            </a:r>
            <a:r>
              <a:rPr lang="en-US" sz="2400" u="sng" dirty="0"/>
              <a:t>required</a:t>
            </a:r>
            <a:r>
              <a:rPr lang="en-US" sz="2400" dirty="0"/>
              <a:t> at the live hearing to conduct witness examinations (may question all witnesses – where you may hear the term “cross-examination).  If a Party does not have an advisor, Wesleyan will provide an advisor (not the Party’s choice)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Advisors not otherwise allowed to participate actively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Parties may consult with their advisee in a non-disruptive manner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978665"/>
          </a:xfrm>
        </p:spPr>
        <p:txBody>
          <a:bodyPr>
            <a:normAutofit/>
          </a:bodyPr>
          <a:lstStyle/>
          <a:p>
            <a:r>
              <a:rPr lang="en-US" dirty="0"/>
              <a:t>Phase Three: The Adjudication and, if Necessary, Sanctioning Phase,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376313"/>
            <a:ext cx="9954704" cy="462856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Sanctions, if Necessary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Only focused upon </a:t>
            </a:r>
            <a:r>
              <a:rPr lang="en-US" sz="2400" u="sng" dirty="0"/>
              <a:t>after</a:t>
            </a:r>
            <a:r>
              <a:rPr lang="en-US" sz="2400" dirty="0"/>
              <a:t> a Party is found responsible are sanctions considered.  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Determination Officer assigns sanctions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Determination Officer may request information from University on prior sanctions in similar matters.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Purpose of requesting information is to understand sanctioning history in similar cases; may be challenging in cases without prior precedent</a:t>
            </a:r>
          </a:p>
          <a:p>
            <a:pPr marL="514350" lvl="2" indent="-514350">
              <a:spcBef>
                <a:spcPts val="2400"/>
              </a:spcBef>
              <a:buFont typeface="+mj-lt"/>
              <a:buAutoNum type="arabicPeriod" startAt="4"/>
            </a:pPr>
            <a:r>
              <a:rPr lang="en-US" sz="2800" b="1" dirty="0">
                <a:latin typeface="calibri" charset="0"/>
              </a:rPr>
              <a:t>Notice of Outcome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Notice provided after decision made on responsibility and, if necessary, sanctioning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Consists of a summary of the allegations </a:t>
            </a:r>
            <a:r>
              <a:rPr lang="en-US" sz="2400" u="sng" dirty="0"/>
              <a:t>and</a:t>
            </a:r>
            <a:r>
              <a:rPr lang="en-US" sz="2400" dirty="0"/>
              <a:t> the determinations made by Determination Officer.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Must include process for appeal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Notice of outcome may also be shared within Wesleyan for people with legitimate education interest, e.g., administrators executing sanctions, athletic coaches, etc.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978665"/>
          </a:xfrm>
        </p:spPr>
        <p:txBody>
          <a:bodyPr>
            <a:normAutofit/>
          </a:bodyPr>
          <a:lstStyle/>
          <a:p>
            <a:r>
              <a:rPr lang="en-US" dirty="0"/>
              <a:t>Phase Three: The Adjudication and, if Necessary, Sanctioning Phase,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376313"/>
            <a:ext cx="9954704" cy="4628561"/>
          </a:xfrm>
        </p:spPr>
        <p:txBody>
          <a:bodyPr>
            <a:normAutofit/>
          </a:bodyPr>
          <a:lstStyle/>
          <a:p>
            <a:pPr marL="514350" lvl="2" indent="-514350">
              <a:spcBef>
                <a:spcPts val="2400"/>
              </a:spcBef>
              <a:buFont typeface="+mj-lt"/>
              <a:buAutoNum type="arabicPeriod" startAt="5"/>
            </a:pPr>
            <a:r>
              <a:rPr lang="en-US" sz="2800" b="1" dirty="0">
                <a:latin typeface="calibri" charset="0"/>
              </a:rPr>
              <a:t>Additional Considerations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Hearings will be recorded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Hearings may be virtual at request of parties (or a hybrid option)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In person hearings may include parties physically present or separate but able to observe via technology in real time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University retains discretion about Parties being in same physical space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Disability-related accommodations should be considered for Parties and witnesses throughout process, as necessary. </a:t>
            </a:r>
          </a:p>
          <a:p>
            <a:pPr marL="594360" lvl="2" indent="-457200">
              <a:buFont typeface="+mj-lt"/>
              <a:buAutoNum type="arabicPeriod" startAt="4"/>
            </a:pP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Phase Four: Appeals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206631"/>
            <a:ext cx="9954704" cy="479824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Appellate Officer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Qualified, trained on Wesleyan’s process, and without conflicts (parties may raise)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Timing and Format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Must be submitted in writing within five business days of final outcome letter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Following submission of an appeal, the non-appealing party may give a limited response within three business days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Extensions may be granted; if granted to one party, automatically afforded to the other Party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Grounds for Appeal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Procedural error that materially prejudiced the outcome; and/or 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Newly discovered material information that was not known/available to the Investigator or the Determination Officer and which likely could have changed the finding of responsibility or sanction had it been available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Bias or a conflict of interest regarding the Title IX Coordinator, the Investigator, or the </a:t>
            </a:r>
            <a:r>
              <a:rPr lang="en-US" sz="2400"/>
              <a:t>Determination Officer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206631"/>
            <a:ext cx="9954704" cy="47982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Quick Overview of How We Got Here and the Tools to Consider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Overview of Wesleyan’s Updated Policy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Phase One: Initial Steps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Phase Two: The Investigation Phase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Phase Three: Adjudication and, if Necessary, Sanction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Phase Four: Appeals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Questions &amp; Answers</a:t>
            </a:r>
          </a:p>
          <a:p>
            <a:pPr algn="ctr"/>
            <a:r>
              <a:rPr lang="en-US" sz="2800" dirty="0"/>
              <a:t>None of the Policy and process updates dilute Wesleyan’s historic commitment to equality, and its intolerance of harassment and discrimination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78" y="227966"/>
            <a:ext cx="10520314" cy="908108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26" y="1136074"/>
            <a:ext cx="11707813" cy="48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90" y="367511"/>
            <a:ext cx="9845735" cy="733568"/>
          </a:xfrm>
        </p:spPr>
        <p:txBody>
          <a:bodyPr>
            <a:normAutofit/>
          </a:bodyPr>
          <a:lstStyle/>
          <a:p>
            <a:r>
              <a:rPr lang="en-US" dirty="0"/>
              <a:t>The Most Important Tools for You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08" y="1187699"/>
            <a:ext cx="8474697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Phase One: Initial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7" y="1102936"/>
            <a:ext cx="10246936" cy="513760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Initial Steps Phase is </a:t>
            </a:r>
            <a:r>
              <a:rPr lang="en-US" sz="2800" u="sng" dirty="0"/>
              <a:t>not an investigation</a:t>
            </a:r>
            <a:r>
              <a:rPr lang="en-US" sz="2800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Initial Contact with the Reporting Party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Consideration of supportive measures and/or restrictions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Discussion of 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Early Decision Points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Is dismissal appropriate, </a:t>
            </a:r>
            <a:r>
              <a:rPr lang="en-US" sz="2400" i="1" dirty="0"/>
              <a:t>e.g.</a:t>
            </a:r>
            <a:r>
              <a:rPr lang="en-US" sz="2400" dirty="0"/>
              <a:t>, not alleging sexual misconduct?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Does the Reporting Party wish to file a Formal Complaint?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Does the Reporting Party desire some other informal resolution process other then the formal complaint process?  (Formal Complaint still required, but process is different.)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When does the Responding Party get brought in to the process? </a:t>
            </a:r>
          </a:p>
          <a:p>
            <a:pPr lvl="2" algn="ctr">
              <a:lnSpc>
                <a:spcPct val="100000"/>
              </a:lnSpc>
            </a:pPr>
            <a:r>
              <a:rPr lang="en-US" sz="2400" b="1" dirty="0"/>
              <a:t>Many of these decisions are evolving; appropriate supportive measures may need updates.  For example, a Party may not need any academic accommodations in the fall semester, but they may need them if the investigation carries into the spring and courses change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Supportive Measures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102937"/>
            <a:ext cx="9954704" cy="4901938"/>
          </a:xfrm>
        </p:spPr>
        <p:txBody>
          <a:bodyPr>
            <a:normAutofit fontScale="85000" lnSpcReduction="20000"/>
          </a:bodyPr>
          <a:lstStyle/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Available to both parties, regardless of whether a formal complaint is filed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Non-disciplinary and non-punitive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No fee or charge may be applied to reasonable supportive measures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Goal is to restore/preserve equal access without unreasonably burdening the other Party, </a:t>
            </a:r>
            <a:r>
              <a:rPr lang="en-US" sz="2800" i="1" dirty="0">
                <a:latin typeface="calibri" charset="0"/>
              </a:rPr>
              <a:t>e.g.</a:t>
            </a:r>
            <a:r>
              <a:rPr lang="en-US" sz="2800" dirty="0">
                <a:latin typeface="calibri" charset="0"/>
              </a:rPr>
              <a:t>, no assumptions should be made about which party should be moved – focus on burden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Confidential to the extent possible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Considerations:  specific needs of the parties; severity of the allegations; shared spaces, etc.</a:t>
            </a:r>
          </a:p>
          <a:p>
            <a:pPr marL="457200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latin typeface="calibri" charset="0"/>
              </a:rPr>
              <a:t>Parties may be removed from campus on an emergency basis, but appeal process must be provided for emergency removals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Jurisdictional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102937"/>
            <a:ext cx="9954704" cy="49019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Who is a Reporting Party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At the time of complaint must be currently participating in or attempting to participate in Wesleyan’s educational programs or activities</a:t>
            </a:r>
          </a:p>
          <a:p>
            <a:pPr marL="1108710" lvl="3" indent="-514350">
              <a:buFont typeface="+mj-lt"/>
              <a:buAutoNum type="romanLcPeriod"/>
            </a:pPr>
            <a:r>
              <a:rPr lang="en-US" sz="2200" b="0" dirty="0"/>
              <a:t>Educational programs or activities are locations, events, or circumstances over which Wesleyan exercises substantial control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Wesleyan may exercise discretion in signing complaints for others, </a:t>
            </a:r>
            <a:r>
              <a:rPr lang="en-US" sz="2400" i="1" dirty="0"/>
              <a:t>e.g.</a:t>
            </a:r>
            <a:r>
              <a:rPr lang="en-US" sz="2400" dirty="0"/>
              <a:t>, Reporting Party’s from other schools that report allegations against Wesleyan students/employees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No extraterritoriality requirement, </a:t>
            </a:r>
            <a:r>
              <a:rPr lang="en-US" sz="2400" i="1" dirty="0"/>
              <a:t>i.e.</a:t>
            </a:r>
            <a:r>
              <a:rPr lang="en-US" sz="2400" dirty="0"/>
              <a:t>, no international reach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Conduct at Issue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Sexual harassment, sexual assault, intimate partner violence, stalking, retaliation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What about sexual exploitation and/or complicated forms of retaliation?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Sexual harassment is used in regulations as a catch-all, but it is also a separate claim, </a:t>
            </a:r>
            <a:r>
              <a:rPr lang="en-US" sz="2400" i="1" dirty="0"/>
              <a:t>i.e.</a:t>
            </a:r>
            <a:r>
              <a:rPr lang="en-US" sz="2400" dirty="0"/>
              <a:t>, hostile environment or quid pro quo theories.  (Wait, what?)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Phase Two: The Investigation Phase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8" y="1206631"/>
            <a:ext cx="9954704" cy="479824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Notice to Both Parties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Designation of Investigator(s)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At least one investigator, internal and/or external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Qualified, trained on Wesleyan’s process, and without conflicts (parties may raise)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Must conduct a prompt, fair, and impartial investigation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Interview parties/witnesses, review evidence, draft an Investigative Report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Right to Advisors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Both parties are entitled to a single advisor of choice, and may be an attorney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Advisors may be present “during any formal disciplinary proceeding, including any related meeting, interview, or hearing”</a:t>
            </a:r>
          </a:p>
          <a:p>
            <a:pPr marL="594360" lvl="2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/>
              <a:t>Advisor role is largely consistent with prior process, but they have added importance (and are </a:t>
            </a:r>
            <a:r>
              <a:rPr lang="en-US" sz="2400" u="sng" dirty="0"/>
              <a:t>necessary</a:t>
            </a:r>
            <a:r>
              <a:rPr lang="en-US" sz="2400" dirty="0"/>
              <a:t>) during the live hearing process in the next phase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12" y="227966"/>
            <a:ext cx="9845735" cy="724141"/>
          </a:xfrm>
        </p:spPr>
        <p:txBody>
          <a:bodyPr/>
          <a:lstStyle/>
          <a:p>
            <a:r>
              <a:rPr lang="en-US" dirty="0"/>
              <a:t>Phase Two: The Investigation Phase,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3827" y="1046376"/>
            <a:ext cx="10369483" cy="54298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Investigation Begins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500" dirty="0"/>
              <a:t>Investigators will interview the Reporting Party and Responding Party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500" dirty="0"/>
              <a:t>Investigators will interview additional relevant witnesses; collect relevant information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500" dirty="0"/>
              <a:t>Parties “have the opportunity (and are expected) to provide” potential witnesses/documents</a:t>
            </a:r>
          </a:p>
          <a:p>
            <a:pPr marL="1165860" lvl="3" indent="-571500">
              <a:buFont typeface="+mj-lt"/>
              <a:buAutoNum type="romanLcPeriod"/>
            </a:pPr>
            <a:r>
              <a:rPr lang="en-US" sz="2100" b="0" dirty="0"/>
              <a:t>Note also the </a:t>
            </a:r>
            <a:r>
              <a:rPr lang="en-US" sz="2100" b="0" u="sng" dirty="0"/>
              <a:t>Duty of Honesty</a:t>
            </a:r>
            <a:r>
              <a:rPr lang="en-US" sz="2100" b="0" dirty="0"/>
              <a:t> and the </a:t>
            </a:r>
            <a:r>
              <a:rPr lang="en-US" sz="2100" b="0" u="sng" dirty="0"/>
              <a:t>Duty of Cooperation</a:t>
            </a:r>
            <a:r>
              <a:rPr lang="en-US" sz="2100" b="0" dirty="0"/>
              <a:t> in the Policy</a:t>
            </a:r>
            <a:endParaRPr lang="en-US" sz="2100" dirty="0"/>
          </a:p>
          <a:p>
            <a:pPr marL="594360" lvl="2" indent="-457200">
              <a:buFont typeface="+mj-lt"/>
              <a:buAutoNum type="alphaUcPeriod"/>
            </a:pPr>
            <a:r>
              <a:rPr lang="en-US" sz="2500" dirty="0"/>
              <a:t>Culminates with Investigative Report:  summary of the facts, inconsistencies, an optional section for credibility concerns, and </a:t>
            </a:r>
            <a:r>
              <a:rPr lang="en-US" sz="2500" u="sng" dirty="0"/>
              <a:t>all relevant evidence</a:t>
            </a:r>
            <a:r>
              <a:rPr lang="en-US" sz="2500" dirty="0"/>
              <a:t> (inculpatory and exculpatory)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Investigative Report Review by the Parties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Both Parties have the opportunity to review the Investigative Report (10 calendar days)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Review strives to be highly secure: no copies, no photographs, if electronic or remote then appropriate protections put in place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Advisors allowed to accompany Parties for review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Both parties allowed to submit a response to correct errors, clarify statements, suggest additional information sources</a:t>
            </a:r>
          </a:p>
          <a:p>
            <a:pPr marL="594360" lvl="2" indent="-457200">
              <a:buFont typeface="+mj-lt"/>
              <a:buAutoNum type="alphaUcPeriod"/>
            </a:pPr>
            <a:r>
              <a:rPr lang="en-US" sz="2400" dirty="0"/>
              <a:t>Investigator may investigate further, revise report, or decide neither step is necessary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sleyan University 1">
      <a:dk1>
        <a:srgbClr val="2F353C"/>
      </a:dk1>
      <a:lt1>
        <a:srgbClr val="F8FBFE"/>
      </a:lt1>
      <a:dk2>
        <a:srgbClr val="E90031"/>
      </a:dk2>
      <a:lt2>
        <a:srgbClr val="F9FCFE"/>
      </a:lt2>
      <a:accent1>
        <a:srgbClr val="F24A4A"/>
      </a:accent1>
      <a:accent2>
        <a:srgbClr val="2F353C"/>
      </a:accent2>
      <a:accent3>
        <a:srgbClr val="FC7B70"/>
      </a:accent3>
      <a:accent4>
        <a:srgbClr val="636466"/>
      </a:accent4>
      <a:accent5>
        <a:srgbClr val="FFA59A"/>
      </a:accent5>
      <a:accent6>
        <a:srgbClr val="939598"/>
      </a:accent6>
      <a:hlink>
        <a:srgbClr val="E90031"/>
      </a:hlink>
      <a:folHlink>
        <a:srgbClr val="93959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leyan_2019.potx" id="{EB3CA8DA-1FFC-F84C-9457-C085DE9286FD}" vid="{79880AED-55DA-194F-A2A9-E8669AEB4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Wesleyan_2019</Template>
  <TotalTime>0</TotalTime>
  <Words>1465</Words>
  <Application>Microsoft Office PowerPoint</Application>
  <PresentationFormat>Widescreen</PresentationFormat>
  <Paragraphs>123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</vt:lpstr>
      <vt:lpstr>Georgia</vt:lpstr>
      <vt:lpstr>Wingdings</vt:lpstr>
      <vt:lpstr>Office Theme</vt:lpstr>
      <vt:lpstr>PowerPoint Presentation</vt:lpstr>
      <vt:lpstr>Agenda</vt:lpstr>
      <vt:lpstr>How Did We Get Here?</vt:lpstr>
      <vt:lpstr>The Most Important Tools for You</vt:lpstr>
      <vt:lpstr>Phase One: Initial Steps</vt:lpstr>
      <vt:lpstr>Supportive Measures</vt:lpstr>
      <vt:lpstr>Jurisdictional Issues</vt:lpstr>
      <vt:lpstr>Phase Two: The Investigation Phase</vt:lpstr>
      <vt:lpstr>Phase Two: The Investigation Phase, cont.</vt:lpstr>
      <vt:lpstr>Phase Two: The Investigation Phase, cont.</vt:lpstr>
      <vt:lpstr>Phase Three: The Adjudication and, if Necessary, Sanctioning Phase</vt:lpstr>
      <vt:lpstr>Phase Three: The Adjudication and, if Necessary, Sanctioning Phase, cont.</vt:lpstr>
      <vt:lpstr>Phase Three: The Adjudication and, if Necessary, Sanctioning Phase, cont.</vt:lpstr>
      <vt:lpstr>Phase Three: The Adjudication and, if Necessary, Sanctioning Phase, cont.</vt:lpstr>
      <vt:lpstr>Phase Four: Appeals</vt:lpstr>
    </vt:vector>
  </TitlesOfParts>
  <Company>Holland &amp; Knight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J Catanzano</dc:creator>
  <cp:lastModifiedBy>Philip J Catanzano</cp:lastModifiedBy>
  <cp:revision>27</cp:revision>
  <cp:lastPrinted>2020-09-28T13:40:45Z</cp:lastPrinted>
  <dcterms:created xsi:type="dcterms:W3CDTF">2020-09-25T09:31:02Z</dcterms:created>
  <dcterms:modified xsi:type="dcterms:W3CDTF">2020-09-28T15:45:59Z</dcterms:modified>
</cp:coreProperties>
</file>